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62" r:id="rId5"/>
    <p:sldId id="257" r:id="rId6"/>
    <p:sldId id="260" r:id="rId7"/>
    <p:sldId id="258" r:id="rId8"/>
    <p:sldId id="273" r:id="rId9"/>
    <p:sldId id="263" r:id="rId10"/>
    <p:sldId id="264" r:id="rId11"/>
    <p:sldId id="265" r:id="rId12"/>
    <p:sldId id="266" r:id="rId13"/>
    <p:sldId id="270" r:id="rId14"/>
    <p:sldId id="27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8" d="100"/>
          <a:sy n="78" d="100"/>
        </p:scale>
        <p:origin x="-114" y="-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39384F1-97F5-2C13-DAA5-48365378B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CDE3B797-D498-78FD-4138-D2719CBB7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B3E6494-4FD0-1F36-7EC6-1A3606F33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86CBA22-47F9-76A4-BEA1-F59FB5D9E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FF8ABEA-B474-3007-C0E2-1438516C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45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D32A9D8-ABDA-F0BE-3CCA-B4FFA928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BCF0284D-87C5-8D3E-EFDF-F72C1AADE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5495F81-DEC0-D514-94FD-287ECD368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BC4DF5D-A7D4-3D94-7284-0159335AD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4AB8DA9-8BE5-2761-3EE2-8DFD2F3FC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29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A689BE9E-E14C-DB50-5875-42498B9110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DBC4A9F-65AF-21F6-7A6A-04699A63C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1770645-915A-2C51-B545-9E735D799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4EF11C0-BAFF-5A15-71C3-9FC4703D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B24A4F0-A955-846D-A54C-4EBACB80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08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C190DA8-1E9E-4163-D39F-554E29AF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A0BA8A5-9E40-B371-A84C-654CCBD35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DCAED7C-7BD1-78DC-C24C-A7E931648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994ACCA-C208-06DE-A966-C3FBF040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2AA14EA-244D-51B2-5F4A-998D36BF0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40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F632CD4-2756-65BC-A098-61ACF1E9D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41F7891C-5B3E-1D50-236B-696076B9B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69661FBC-8A0F-FB1F-A8B8-62F57BC7E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DA3A5D84-4BC3-4DC2-903C-B10D4203D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9E3A016-0AB4-3796-374E-B11C800B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37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BB45F9B-FE3E-AA08-ECE5-5D19193C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1ACE0A7-9F52-6D54-998F-3135763B4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CF2B5A31-7514-43A3-0312-B7BFFF2B6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E4FDCCEC-2F69-7DB2-6F6B-3FE0EC01D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3140340-DB8B-C55F-AFF5-336C52D5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3141B69-5AED-75E6-9211-D85FE2D5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44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F79FEAE-942C-B3E2-3622-BB351665F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34D7BF08-2C8A-9699-C61F-AFCA7602B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DA1AF5E4-405E-F07A-A1D5-CF91E8E6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7D8E5B40-3203-B3F9-BAF4-DDCFBB6B2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AD4E0975-30AE-227C-BE2A-86A9E803F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C31363F7-B678-BEA2-B194-EBD458CB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120D3EE6-3EAA-F65E-4F1C-6835100F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96CA2B0D-947B-0FB7-4250-8E5C69B3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16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B89A91C-44D0-EDA8-46C7-1B55A56C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5F5DA93-C72A-85BE-5C70-530D0F5A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A9D4B316-D2BD-CC59-9F48-62951F80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6979EF9C-0F52-C154-0AAB-9319B1A5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78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93732C5-3923-4792-833D-9F82C25F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A18D3EFA-C1BC-982D-A34C-8160DB2F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A80E3E2-975E-3F7C-70B8-EACE14FD0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172F16C-7C06-EE1D-2BDA-FAFAAAC6E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4E7F2F8-E14F-DC5C-C88C-8FD35CD1B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891F44C7-0A4D-ECC4-049C-22D0ACC5E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3F0DC5EF-1A6C-B710-1788-96F8C9AD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24583B7C-DCE5-6583-44D1-3CF17609C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E0B2E4E1-E4C9-0798-491D-8F68F389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03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2749566-5761-8ABE-49CB-CEED8E839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8E7E0E40-6638-086F-7AAB-F8DCAA8DD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714B50D-6869-4DB4-D7D5-1E2A3FED8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BBD80165-13F6-CE3A-C994-15851AB3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FBB034D-D6EA-6E10-0319-91A19618F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6E09DB23-1A4E-0535-D9AB-EF33D8FE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79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16C73151-B888-DB1F-BBEB-9256DFDE7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DC7E1D20-71CA-8300-E317-6F16BC22E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D3E28C4-3646-A52F-1BB2-6FD7F9939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7B74D-A17F-41AC-946D-F45298914F3A}" type="datetimeFigureOut">
              <a:rPr lang="cs-CZ" smtClean="0"/>
              <a:t>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F757E22-BDCA-8039-08D1-4FBB6CFE7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320384C-D9FA-1595-4FB3-89B304AF9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E7013-7235-4C3F-87A0-0E8B1463E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40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3CD3859-C4F3-69E7-CFE3-746D884E23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Kongresové dny výchovného poradenství </a:t>
            </a:r>
            <a:b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6. 10. 2022 Praha, hotel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Olympik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F72AA268-0019-249B-018D-D55A7012E4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b="1" dirty="0" err="1"/>
              <a:t>Etoped</a:t>
            </a:r>
            <a:r>
              <a:rPr lang="cs-CZ" sz="3600" b="1" dirty="0"/>
              <a:t> a žák s psychickou diagnózou  </a:t>
            </a:r>
          </a:p>
          <a:p>
            <a:r>
              <a:rPr lang="cs-CZ" sz="3600" b="1" dirty="0"/>
              <a:t>doc. PhDr. Pavel Vacek, Ph.D.</a:t>
            </a:r>
          </a:p>
          <a:p>
            <a:r>
              <a:rPr lang="cs-CZ" sz="3600" b="1" dirty="0"/>
              <a:t>Mgr. et Mgr. Jan Vacek</a:t>
            </a:r>
          </a:p>
          <a:p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09214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219F50-F5EA-FF7B-2884-967D07283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Maslowova</a:t>
            </a:r>
            <a:r>
              <a:rPr lang="cs-CZ" b="1" dirty="0"/>
              <a:t> pyramida potřeb</a:t>
            </a:r>
          </a:p>
        </p:txBody>
      </p:sp>
      <p:pic>
        <p:nvPicPr>
          <p:cNvPr id="4" name="Zástupný symbol pro obsah 3" descr="Maslowova pyramida lidských potřeb">
            <a:extLst>
              <a:ext uri="{FF2B5EF4-FFF2-40B4-BE49-F238E27FC236}">
                <a16:creationId xmlns="" xmlns:a16="http://schemas.microsoft.com/office/drawing/2014/main" id="{9DBB6824-A0E9-88B8-7ADE-24E0BC06758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6388" y="1825625"/>
            <a:ext cx="5099224" cy="4351338"/>
          </a:xfrm>
        </p:spPr>
      </p:pic>
    </p:spTree>
    <p:extLst>
      <p:ext uri="{BB962C8B-B14F-4D97-AF65-F5344CB8AC3E}">
        <p14:creationId xmlns:p14="http://schemas.microsoft.com/office/powerpoint/2010/main" val="343584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A49063E-1A98-37A1-00F7-2DED588CC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Analýza stylů rodinné výchovy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EDDD53E-D13C-A0A1-674D-A8E6E0DEA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autoritativní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err="1"/>
              <a:t>perfekcionalistický</a:t>
            </a:r>
            <a:endParaRPr lang="cs-CZ" altLang="cs-CZ" sz="28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protekcionistický  (</a:t>
            </a:r>
            <a:r>
              <a:rPr lang="cs-CZ" altLang="cs-CZ" b="1" dirty="0"/>
              <a:t>ochranitelský)</a:t>
            </a:r>
            <a:endParaRPr lang="cs-CZ" altLang="cs-CZ" sz="28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rozmazlující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odkládající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pyšnící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nevyrovnaný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ezoterický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bezradný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zanedbávající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53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7015656-2214-BB83-DF42-92DE5A85C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 dirty="0"/>
              <a:t>Motivy  vyhraněného chování rodičů</a:t>
            </a:r>
            <a:r>
              <a:rPr lang="cs-CZ" altLang="cs-CZ" sz="4400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9B06439-F735-2752-9AC4-690BB0E61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Motivem vyhraněného chování ze strany rodiče může být: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špatné svědomí, že se dítěti dostatečně nevěnuji (málo času na dítě),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nejistota n. naopak suverenita,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neochota přijmutí jiného úhlu pohledu („své  dítě musím znát přeci nejlépe“) atd.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Hledání viny za selhání u druhých osob.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Nepřiznané motivy: dítě „překáží“ např. při rozvíjení nového partnerského vztahu.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Ale nikdy nemůžeme jako profesionálové reagovat např. na hrubé jednání stejnou mincí.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Smyslem setkání s rodičem není ukázat mu, kdo má pravdu, soupeřit s ním a nebo demonstrovat svoji převahu! Smyslem setkání je jen a jen prospěch dítěte!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0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43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78972E-1146-6999-2BFA-78CD9FF4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Matky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BCEEA4C-CB33-6BC9-9B57-74C82528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Plnohodnotné přijetí role matky </a:t>
            </a:r>
          </a:p>
          <a:p>
            <a:r>
              <a:rPr lang="cs-CZ" b="1" dirty="0"/>
              <a:t>Opičí láska</a:t>
            </a:r>
          </a:p>
          <a:p>
            <a:r>
              <a:rPr lang="cs-CZ" b="1" dirty="0"/>
              <a:t>Matka s osobní distancí vůči dítěti (emoční deficit) </a:t>
            </a:r>
          </a:p>
          <a:p>
            <a:r>
              <a:rPr lang="cs-CZ" b="1" dirty="0"/>
              <a:t>Matka s projevovanou hostilitou (negativní emoce)</a:t>
            </a:r>
          </a:p>
        </p:txBody>
      </p:sp>
    </p:spTree>
    <p:extLst>
      <p:ext uri="{BB962C8B-B14F-4D97-AF65-F5344CB8AC3E}">
        <p14:creationId xmlns:p14="http://schemas.microsoft.com/office/powerpoint/2010/main" val="100444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B262BD6-03B8-47D1-882A-F972E4E77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F1E0906-7ECE-9A93-12BA-9CDBAA814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Úspěšně zvládnutá rodičovská role předpokládá, že se rodičům podaří svým dětem dát zřetelně najevo, že: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800100" algn="l"/>
              </a:tabLst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„dítě je v jejich světě vítáno,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800100" algn="l"/>
              </a:tabLst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smí být samo sebou, se svými vlastnostmi,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800100" algn="l"/>
              </a:tabLst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 právo žít způsobem odpovídajícím jeho věku,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800100" algn="l"/>
              </a:tabLst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smí se přitulit ke svým nejbližším,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800100" algn="l"/>
              </a:tabLst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 právo cítit to, co cítí (radost, smutek, strach nebo vztek),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800100" algn="l"/>
              </a:tabLst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smí myslet a klást otázky,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800100" algn="l"/>
              </a:tabLst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 právo mít úspěch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pak se bude dítě vyvíjet svobodně podle svých individuálních schopností“ (Kern a kol., 2006, s. 203 – 231).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31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F41B05A-4AA8-62FE-2AE9-8904236C9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Pojem etopedie, </a:t>
            </a:r>
            <a:r>
              <a:rPr lang="cs-CZ" sz="3600" b="1" dirty="0" err="1"/>
              <a:t>etoped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8AE4798-3439-F282-2501-24EE43275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Pochází z řeckého slova </a:t>
            </a:r>
            <a:r>
              <a:rPr lang="cs-CZ" b="1" i="1" dirty="0"/>
              <a:t>„</a:t>
            </a:r>
            <a:r>
              <a:rPr lang="cs-CZ" b="1" i="1" dirty="0" err="1"/>
              <a:t>éthos</a:t>
            </a:r>
            <a:r>
              <a:rPr lang="cs-CZ" b="1" i="1" dirty="0"/>
              <a:t>“</a:t>
            </a:r>
            <a:r>
              <a:rPr lang="cs-CZ" b="1" dirty="0"/>
              <a:t>, což v překladu znamená mrav nebo zvyk.</a:t>
            </a:r>
          </a:p>
          <a:p>
            <a:r>
              <a:rPr lang="cs-CZ" b="1" dirty="0"/>
              <a:t>Vojtová uvádí, že pokud ctíme původní význam slov, jedná se o </a:t>
            </a:r>
            <a:r>
              <a:rPr lang="cs-CZ" b="1" i="1" dirty="0"/>
              <a:t>„výchovu a vzdělávání směřující k nápravě chování a jeho zvyků“.</a:t>
            </a:r>
          </a:p>
          <a:p>
            <a:r>
              <a:rPr lang="cs-CZ" b="1" dirty="0"/>
              <a:t>Velký psychologický slovník definuje etopedii jako obor speciální pedagogiky, zabývající se </a:t>
            </a:r>
            <a:r>
              <a:rPr lang="cs-CZ" b="1" i="1" dirty="0"/>
              <a:t>„výchovou a převýchovou mládeže s poruchami chování s důrazem na etickou složku působení</a:t>
            </a:r>
            <a:r>
              <a:rPr lang="cs-CZ" b="1" dirty="0"/>
              <a:t>“ (Hartl, Hartlová, 2010, s. 135)</a:t>
            </a:r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42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DCF4DE9-0BD7-80B8-633F-CA0AA6A2C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09F8F16-EB46-B7A1-D851-428C23897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Dítě v riziku.</a:t>
            </a:r>
          </a:p>
          <a:p>
            <a:r>
              <a:rPr lang="cs-CZ" b="1" dirty="0"/>
              <a:t>Problémy v chování.</a:t>
            </a:r>
          </a:p>
          <a:p>
            <a:r>
              <a:rPr lang="cs-CZ" b="1" dirty="0"/>
              <a:t>Poruchy chování.</a:t>
            </a:r>
          </a:p>
          <a:p>
            <a:r>
              <a:rPr lang="cs-CZ" b="1" dirty="0"/>
              <a:t>MKN – 10.</a:t>
            </a:r>
          </a:p>
          <a:p>
            <a:r>
              <a:rPr lang="cs-CZ" b="1" dirty="0"/>
              <a:t>Syndrom ADHD x porucha aktivity a pozornosti.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91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B28CA8A-1D00-0EA3-9F7D-623639C03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Střediska výchovné péče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E8C2473-0229-F3C6-7319-B578F859F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Školské zařízení řízené MŠMT – většinou pod DDÚ, nebo DDŠ.</a:t>
            </a:r>
          </a:p>
          <a:p>
            <a:endParaRPr lang="cs-CZ" b="1" dirty="0"/>
          </a:p>
          <a:p>
            <a:r>
              <a:rPr lang="cs-CZ" b="1" dirty="0"/>
              <a:t>Není „pasťák“ – spolupráce na bázi dobrovolnosti (smluvní vztah s rodinou – klient je zejména dítě) – oproti ústavní výchově. </a:t>
            </a:r>
          </a:p>
          <a:p>
            <a:endParaRPr lang="cs-CZ" b="1" dirty="0"/>
          </a:p>
          <a:p>
            <a:r>
              <a:rPr lang="cs-CZ" b="1" dirty="0"/>
              <a:t>SVP vytváří servis i pro školy – poradenství, pokud je kapacita práce s třídním kolektivem (prevence i intervence) – zdarma.</a:t>
            </a:r>
          </a:p>
        </p:txBody>
      </p:sp>
    </p:spTree>
    <p:extLst>
      <p:ext uri="{BB962C8B-B14F-4D97-AF65-F5344CB8AC3E}">
        <p14:creationId xmlns:p14="http://schemas.microsoft.com/office/powerpoint/2010/main" val="410982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033E6C3-26D7-9CD2-D9CF-411745FB5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        </a:t>
            </a:r>
            <a:r>
              <a:rPr lang="cs-CZ" b="1" dirty="0"/>
              <a:t>Střediska výchovné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FBDCC17-9B94-6B41-EF58-890F7CC38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Ambulantní (sociální pracovník, </a:t>
            </a:r>
            <a:r>
              <a:rPr lang="cs-CZ" b="1" dirty="0" err="1"/>
              <a:t>etoped</a:t>
            </a:r>
            <a:r>
              <a:rPr lang="cs-CZ" b="1" dirty="0"/>
              <a:t>, psycholog).</a:t>
            </a:r>
          </a:p>
          <a:p>
            <a:r>
              <a:rPr lang="cs-CZ" b="1" dirty="0"/>
              <a:t>Pobytová + škola (učitelé, vychovatelé, asistenti).</a:t>
            </a:r>
          </a:p>
          <a:p>
            <a:r>
              <a:rPr lang="cs-CZ" b="1" dirty="0"/>
              <a:t>Zpravidla 6 – 8 týdnů. </a:t>
            </a:r>
          </a:p>
          <a:p>
            <a:r>
              <a:rPr lang="cs-CZ" b="1"/>
              <a:t>Důvody </a:t>
            </a:r>
            <a:r>
              <a:rPr lang="cs-CZ" b="1" smtClean="0"/>
              <a:t>nástupu </a:t>
            </a:r>
            <a:r>
              <a:rPr lang="cs-CZ" b="1" dirty="0"/>
              <a:t>do SVP: Celá paleta problémů – výchovné problémy (syndrom ADHD, agresivita, případy šikany /kyberšikany/</a:t>
            </a:r>
            <a:r>
              <a:rPr lang="en-GB" b="1" dirty="0"/>
              <a:t>;</a:t>
            </a:r>
            <a:r>
              <a:rPr lang="cs-CZ" b="1" dirty="0"/>
              <a:t> </a:t>
            </a:r>
          </a:p>
          <a:p>
            <a:r>
              <a:rPr lang="cs-CZ" b="1" dirty="0"/>
              <a:t>Osobnostní problémy – záškoláctví (po pandemii zvýšení úzkostí – sociální fobie, nebo v důsledku spánkového deficitu – závislost na mobilním telefonu (</a:t>
            </a:r>
            <a:r>
              <a:rPr lang="cs-CZ" b="1" dirty="0" err="1"/>
              <a:t>nomofobie</a:t>
            </a:r>
            <a:r>
              <a:rPr lang="cs-CZ" b="1" dirty="0"/>
              <a:t>), sociálních sítích a počítačových hrách.</a:t>
            </a:r>
          </a:p>
        </p:txBody>
      </p:sp>
    </p:spTree>
    <p:extLst>
      <p:ext uri="{BB962C8B-B14F-4D97-AF65-F5344CB8AC3E}">
        <p14:creationId xmlns:p14="http://schemas.microsoft.com/office/powerpoint/2010/main" val="4627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C319C77-8684-F159-0965-F96561D37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Přístup škol a spolupráce s nimi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A5560DC-0211-9959-50B7-DE82A5B80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SVP zajišťuje mimo jiného servis pro školy – rodiče ve smlouvě vyjadřují písemně souhlas s předáváním informací (99% rodičů s tím souhlasí).</a:t>
            </a:r>
          </a:p>
          <a:p>
            <a:pPr algn="just"/>
            <a:r>
              <a:rPr lang="cs-CZ" b="1" dirty="0"/>
              <a:t>Dlouhodobější efekt pobytu v SVP se zvyšuje ve chvíli, kdy škola a SVP </a:t>
            </a:r>
            <a:r>
              <a:rPr lang="cs-CZ" b="1" i="1" dirty="0"/>
              <a:t>po </a:t>
            </a:r>
            <a:r>
              <a:rPr lang="cs-CZ" b="1" dirty="0"/>
              <a:t>pobytu dítěte spolupracují. </a:t>
            </a:r>
          </a:p>
          <a:p>
            <a:pPr algn="just"/>
            <a:r>
              <a:rPr lang="cs-CZ" b="1" dirty="0"/>
              <a:t>Cesty do škol.  </a:t>
            </a:r>
          </a:p>
        </p:txBody>
      </p:sp>
    </p:spTree>
    <p:extLst>
      <p:ext uri="{BB962C8B-B14F-4D97-AF65-F5344CB8AC3E}">
        <p14:creationId xmlns:p14="http://schemas.microsoft.com/office/powerpoint/2010/main" val="202209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DEB5820-E412-B220-83F3-4D301E77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Přístupy rodičů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CABAFF7-C161-3E79-9BE6-939D5EF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Máme daleko více informací o dítěti, než může mít škola.</a:t>
            </a:r>
          </a:p>
          <a:p>
            <a:r>
              <a:rPr lang="cs-CZ" b="1" dirty="0"/>
              <a:t>Psycholog, </a:t>
            </a:r>
            <a:r>
              <a:rPr lang="cs-CZ" b="1" dirty="0" err="1"/>
              <a:t>etoped</a:t>
            </a:r>
            <a:r>
              <a:rPr lang="cs-CZ" b="1" dirty="0"/>
              <a:t> i sociální pracovník – každodenní kontakt.</a:t>
            </a:r>
          </a:p>
          <a:p>
            <a:r>
              <a:rPr lang="cs-CZ" b="1" dirty="0"/>
              <a:t>Ambulantně i </a:t>
            </a:r>
            <a:r>
              <a:rPr lang="cs-CZ" b="1" dirty="0" err="1"/>
              <a:t>pobytově</a:t>
            </a:r>
            <a:r>
              <a:rPr lang="cs-CZ" b="1" dirty="0"/>
              <a:t> – pravidelná setkání s rodiči + může být i na půdě školy, případové konference (zapojení OSPOD)</a:t>
            </a:r>
          </a:p>
          <a:p>
            <a:r>
              <a:rPr lang="cs-CZ" b="1" dirty="0"/>
              <a:t>Pracovat na uklidnění rodičů – zmírnění jejich obran „jsme tu pro vás jako pomoc“.</a:t>
            </a:r>
          </a:p>
          <a:p>
            <a:r>
              <a:rPr lang="cs-CZ" b="1" dirty="0"/>
              <a:t>V některých případech funguje „vnější“ motivace.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0679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602037E-B3C2-54D4-A508-C34C7B2D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Charakteristika současné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EC7BDF8-FAE8-0CF5-2B0A-60FB469CE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Celková liberalizace vnitřního prostředí rodiny.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Zvýšení věku partnerů při vstupu do manželství a dlouhodobého vztahu.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Odklad narození prvního dítěte a snížení počtu narozených dětí.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Zvýšení počtu narozených dětí mimo rodinu (resp. manželství).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Zvýšení počtu žen, které volí dráhu „sólové“  matky.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Zvýšení počtu žen, které staví výše nebo na roveň svoji profesní dráhu.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Zvýšení počtu osob, které se rozhodují žít mimo manželství a bez potomků (single).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Zvýšená otevřenost v přihlášení se k homosexuální orientaci.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 b="1" dirty="0"/>
              <a:t>Zvýšený počet tzv. doplněných a stejnopohlavních rodin.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48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0441584-D02D-11B1-0403-B6F12844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Výchova v současných rodinách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47059F4-8E08-B489-C318-DF583A779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800" b="1" dirty="0"/>
              <a:t>V posledních dvou/třech dekádách zásadní změna s dalekosáhlými + i – důsledky:  vnitřní liberalizace rodinného prostředí na horizontální i vertikální úrovni.</a:t>
            </a:r>
          </a:p>
          <a:p>
            <a:r>
              <a:rPr lang="cs-CZ" altLang="cs-CZ" b="1" dirty="0"/>
              <a:t>Demografické proměnné:  </a:t>
            </a:r>
          </a:p>
          <a:p>
            <a:r>
              <a:rPr lang="cs-CZ" altLang="cs-CZ" b="1" dirty="0"/>
              <a:t>1) Vyšší věk rodičů</a:t>
            </a:r>
          </a:p>
          <a:p>
            <a:r>
              <a:rPr lang="cs-CZ" altLang="cs-CZ" b="1" dirty="0"/>
              <a:t>2) Vyšší vzdělání rodičů</a:t>
            </a:r>
          </a:p>
          <a:p>
            <a:r>
              <a:rPr lang="cs-CZ" altLang="cs-CZ" b="1" dirty="0"/>
              <a:t>Různé a velmi pestré názory na výchovu ve virtuálním prostředí s převažujícími trendy zmíněné liberalizace rodinného prostředí.</a:t>
            </a:r>
          </a:p>
          <a:p>
            <a:r>
              <a:rPr lang="cs-CZ" altLang="cs-CZ" sz="2800" b="1" dirty="0"/>
              <a:t> Rozšíření možných třecích ploch z důvodů vyhraněnějších postojů ze strany rodičů.</a:t>
            </a:r>
          </a:p>
          <a:p>
            <a:r>
              <a:rPr lang="cs-CZ" altLang="cs-CZ" b="1" dirty="0"/>
              <a:t>Po staru to nejde a po novu to neumíme. </a:t>
            </a:r>
            <a:endParaRPr lang="cs-CZ" altLang="cs-CZ" sz="2800" b="1" dirty="0"/>
          </a:p>
          <a:p>
            <a:endParaRPr lang="cs-CZ" alt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53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660</Words>
  <Application>Microsoft Office PowerPoint</Application>
  <PresentationFormat>Vlastní</PresentationFormat>
  <Paragraphs>94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Kongresové dny výchovného poradenství  6. 10. 2022 Praha, hotel Olympik </vt:lpstr>
      <vt:lpstr>Pojem etopedie, etoped</vt:lpstr>
      <vt:lpstr>Terminologie</vt:lpstr>
      <vt:lpstr>Střediska výchovné péče </vt:lpstr>
      <vt:lpstr>                    Střediska výchovné péče</vt:lpstr>
      <vt:lpstr>Přístup škol a spolupráce s nimi </vt:lpstr>
      <vt:lpstr>Přístupy rodičů</vt:lpstr>
      <vt:lpstr>Charakteristika současné rodiny</vt:lpstr>
      <vt:lpstr>Výchova v současných rodinách </vt:lpstr>
      <vt:lpstr>Maslowova pyramida potřeb</vt:lpstr>
      <vt:lpstr>Analýza stylů rodinné výchovy</vt:lpstr>
      <vt:lpstr>Motivy  vyhraněného chování rodičů </vt:lpstr>
      <vt:lpstr>Matky 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Kongresové dny výchovného poradenství  6. 10. 2022 Praha, hotel Olympik</dc:title>
  <dc:creator>Vacek Pavel</dc:creator>
  <cp:lastModifiedBy>ZFreibergová</cp:lastModifiedBy>
  <cp:revision>8</cp:revision>
  <dcterms:created xsi:type="dcterms:W3CDTF">2022-10-05T12:58:42Z</dcterms:created>
  <dcterms:modified xsi:type="dcterms:W3CDTF">2024-10-09T15:49:51Z</dcterms:modified>
</cp:coreProperties>
</file>